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5" r:id="rId5"/>
    <p:sldMasterId id="2147483709" r:id="rId6"/>
  </p:sldMasterIdLst>
  <p:notesMasterIdLst>
    <p:notesMasterId r:id="rId47"/>
  </p:notesMasterIdLst>
  <p:handoutMasterIdLst>
    <p:handoutMasterId r:id="rId48"/>
  </p:handoutMasterIdLst>
  <p:sldIdLst>
    <p:sldId id="291" r:id="rId7"/>
    <p:sldId id="328" r:id="rId8"/>
    <p:sldId id="330" r:id="rId9"/>
    <p:sldId id="331" r:id="rId10"/>
    <p:sldId id="332" r:id="rId11"/>
    <p:sldId id="333" r:id="rId12"/>
    <p:sldId id="339" r:id="rId13"/>
    <p:sldId id="340" r:id="rId14"/>
    <p:sldId id="314" r:id="rId15"/>
    <p:sldId id="308" r:id="rId16"/>
    <p:sldId id="313" r:id="rId17"/>
    <p:sldId id="341" r:id="rId18"/>
    <p:sldId id="342" r:id="rId19"/>
    <p:sldId id="316" r:id="rId20"/>
    <p:sldId id="327" r:id="rId21"/>
    <p:sldId id="345" r:id="rId22"/>
    <p:sldId id="346" r:id="rId23"/>
    <p:sldId id="360" r:id="rId24"/>
    <p:sldId id="347" r:id="rId25"/>
    <p:sldId id="348" r:id="rId26"/>
    <p:sldId id="350" r:id="rId27"/>
    <p:sldId id="352" r:id="rId28"/>
    <p:sldId id="351" r:id="rId29"/>
    <p:sldId id="353" r:id="rId30"/>
    <p:sldId id="354" r:id="rId31"/>
    <p:sldId id="343" r:id="rId32"/>
    <p:sldId id="344" r:id="rId33"/>
    <p:sldId id="315" r:id="rId34"/>
    <p:sldId id="317" r:id="rId35"/>
    <p:sldId id="355" r:id="rId36"/>
    <p:sldId id="361" r:id="rId37"/>
    <p:sldId id="321" r:id="rId38"/>
    <p:sldId id="356" r:id="rId39"/>
    <p:sldId id="324" r:id="rId40"/>
    <p:sldId id="359" r:id="rId41"/>
    <p:sldId id="357" r:id="rId42"/>
    <p:sldId id="365" r:id="rId43"/>
    <p:sldId id="364" r:id="rId44"/>
    <p:sldId id="362" r:id="rId45"/>
    <p:sldId id="363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14F"/>
    <a:srgbClr val="E7E645"/>
    <a:srgbClr val="00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41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/>
        <p:guide pos="55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9363B-DF6C-4A96-BE63-8D0CB6E63229}" type="datetimeFigureOut">
              <a:rPr lang="de-AT" smtClean="0"/>
              <a:t>09.12.2015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DB3BA-322F-4CB5-AACD-2F20644EEDCB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Profesionalna orijentacija i razvoj karijere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06781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AB79-CFB8-4CB8-B334-ECD024074D1F}" type="datetimeFigureOut">
              <a:rPr lang="de-AT" smtClean="0"/>
              <a:t>09.12.2015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B0DF-512A-4EE8-9FA0-10D575123B2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39479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863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607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571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3896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51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baseline="0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769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baseline="0" dirty="0" smtClean="0"/>
          </a:p>
          <a:p>
            <a:pPr marL="171450" indent="-171450">
              <a:buFontTx/>
              <a:buChar char="-"/>
            </a:pPr>
            <a:endParaRPr lang="hr-HR" baseline="0" dirty="0" smtClean="0"/>
          </a:p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649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61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6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baseline="0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91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033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205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de-AT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0B0DF-512A-4EE8-9FA0-10D575123B2D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588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/>
          <a:stretch/>
        </p:blipFill>
        <p:spPr>
          <a:xfrm>
            <a:off x="-540569" y="0"/>
            <a:ext cx="9684568" cy="68580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-540569" y="0"/>
            <a:ext cx="9684568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 userDrawn="1"/>
        </p:nvSpPr>
        <p:spPr>
          <a:xfrm>
            <a:off x="-540568" y="3933056"/>
            <a:ext cx="9684568" cy="1152128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149080"/>
            <a:ext cx="6400800" cy="720080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rgbClr val="455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Titelfolie</a:t>
            </a:r>
            <a:endParaRPr lang="de-AT" dirty="0"/>
          </a:p>
        </p:txBody>
      </p:sp>
      <p:pic>
        <p:nvPicPr>
          <p:cNvPr id="1026" name="Picture 2" descr="X:\Talentor\Logo\Neues Design\TA_logo_transparent\TA_logo_clai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0876"/>
            <a:ext cx="3360301" cy="1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7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34728" y="1938482"/>
            <a:ext cx="9143999" cy="4355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6480000" y="1791418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pic>
        <p:nvPicPr>
          <p:cNvPr id="15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181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Practice Groups</a:t>
            </a:r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353255" y="1917032"/>
            <a:ext cx="4140000" cy="2160000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716016" y="1917032"/>
            <a:ext cx="4140000" cy="2160000"/>
          </a:xfrm>
          <a:prstGeom prst="rect">
            <a:avLst/>
          </a:prstGeom>
          <a:solidFill>
            <a:srgbClr val="E7E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 userDrawn="1"/>
        </p:nvSpPr>
        <p:spPr>
          <a:xfrm>
            <a:off x="2506758" y="4220237"/>
            <a:ext cx="1986497" cy="1945067"/>
          </a:xfrm>
          <a:prstGeom prst="rect">
            <a:avLst/>
          </a:prstGeom>
          <a:solidFill>
            <a:srgbClr val="45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 userDrawn="1"/>
        </p:nvSpPr>
        <p:spPr>
          <a:xfrm>
            <a:off x="4716016" y="4220237"/>
            <a:ext cx="1986497" cy="1945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 userDrawn="1"/>
        </p:nvSpPr>
        <p:spPr>
          <a:xfrm>
            <a:off x="353255" y="4220237"/>
            <a:ext cx="1986497" cy="1945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6869519" y="4220236"/>
            <a:ext cx="1986497" cy="1945067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Bildplatzhalter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060575"/>
            <a:ext cx="1512888" cy="1512888"/>
          </a:xfrm>
          <a:prstGeom prst="rect">
            <a:avLst/>
          </a:prstGeom>
        </p:spPr>
      </p:pic>
      <p:pic>
        <p:nvPicPr>
          <p:cNvPr id="21" name="Bildplatzhalter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7001930" y="2060948"/>
            <a:ext cx="1702296" cy="1723034"/>
          </a:xfrm>
          <a:prstGeom prst="rect">
            <a:avLst/>
          </a:prstGeom>
        </p:spPr>
      </p:pic>
      <p:pic>
        <p:nvPicPr>
          <p:cNvPr id="22" name="Bildplatzhalter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4362"/>
          <a:stretch>
            <a:fillRect/>
          </a:stretch>
        </p:blipFill>
        <p:spPr>
          <a:xfrm>
            <a:off x="599007" y="4502443"/>
            <a:ext cx="1511872" cy="1380652"/>
          </a:xfrm>
          <a:prstGeom prst="rect">
            <a:avLst/>
          </a:prstGeom>
        </p:spPr>
      </p:pic>
      <p:pic>
        <p:nvPicPr>
          <p:cNvPr id="23" name="Inhaltsplatzhalter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7" y="5254955"/>
            <a:ext cx="1075244" cy="1075244"/>
          </a:xfrm>
          <a:prstGeom prst="rect">
            <a:avLst/>
          </a:prstGeom>
        </p:spPr>
      </p:pic>
      <p:pic>
        <p:nvPicPr>
          <p:cNvPr id="25" name="Inhaltsplatzhalter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86" y="4623675"/>
            <a:ext cx="1440160" cy="1440160"/>
          </a:xfrm>
          <a:prstGeom prst="rect">
            <a:avLst/>
          </a:prstGeom>
        </p:spPr>
      </p:pic>
      <p:pic>
        <p:nvPicPr>
          <p:cNvPr id="26" name="Bildplatzhalter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4362"/>
          <a:stretch>
            <a:fillRect/>
          </a:stretch>
        </p:blipFill>
        <p:spPr>
          <a:xfrm>
            <a:off x="7164288" y="4365625"/>
            <a:ext cx="1511400" cy="1379532"/>
          </a:xfrm>
          <a:prstGeom prst="rect">
            <a:avLst/>
          </a:prstGeom>
        </p:spPr>
      </p:pic>
      <p:sp>
        <p:nvSpPr>
          <p:cNvPr id="31" name="Textplatzhalt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7001929" y="5658814"/>
            <a:ext cx="1800225" cy="296416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smtClean="0"/>
              <a:t>MEDICAL</a:t>
            </a:r>
            <a:endParaRPr lang="de-AT" dirty="0"/>
          </a:p>
        </p:txBody>
      </p:sp>
      <p:sp>
        <p:nvSpPr>
          <p:cNvPr id="32" name="Textplatzhalt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4841326" y="2189708"/>
            <a:ext cx="2538986" cy="1614488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rgbClr val="45514F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smtClean="0"/>
              <a:t>Das ist ein Platzhalter für einen Fließtext.</a:t>
            </a:r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IT</a:t>
            </a:r>
            <a:endParaRPr lang="de-AT" dirty="0"/>
          </a:p>
        </p:txBody>
      </p:sp>
      <p:sp>
        <p:nvSpPr>
          <p:cNvPr id="33" name="Textplatzhalter 27"/>
          <p:cNvSpPr>
            <a:spLocks noGrp="1"/>
          </p:cNvSpPr>
          <p:nvPr>
            <p:ph type="body" sz="quarter" idx="36" hasCustomPrompt="1"/>
          </p:nvPr>
        </p:nvSpPr>
        <p:spPr>
          <a:xfrm>
            <a:off x="547749" y="2189708"/>
            <a:ext cx="2368067" cy="1614488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smtClean="0"/>
              <a:t>Das ist ein Platzhalter für einen Fließtext.</a:t>
            </a:r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LIFE SCIENCE</a:t>
            </a:r>
            <a:endParaRPr lang="de-AT" dirty="0"/>
          </a:p>
        </p:txBody>
      </p:sp>
      <p:sp>
        <p:nvSpPr>
          <p:cNvPr id="29" name="Textplatzhalter 27"/>
          <p:cNvSpPr>
            <a:spLocks noGrp="1"/>
          </p:cNvSpPr>
          <p:nvPr>
            <p:ph type="body" sz="quarter" idx="32"/>
          </p:nvPr>
        </p:nvSpPr>
        <p:spPr>
          <a:xfrm>
            <a:off x="452264" y="4313944"/>
            <a:ext cx="1800225" cy="1614488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ENERGY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2599893" y="4334792"/>
            <a:ext cx="1800225" cy="1614488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smtClean="0"/>
              <a:t>Das ist ein Platzhalter für einen Fließtext.</a:t>
            </a:r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INDUSTRY</a:t>
            </a:r>
            <a:endParaRPr lang="de-AT" dirty="0"/>
          </a:p>
        </p:txBody>
      </p:sp>
      <p:sp>
        <p:nvSpPr>
          <p:cNvPr id="30" name="Textplatzhalt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4841326" y="4334792"/>
            <a:ext cx="1800225" cy="1614488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smtClean="0"/>
              <a:t>FMCG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85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360362" y="2420888"/>
            <a:ext cx="2843485" cy="3753336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 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3482830" y="1205176"/>
            <a:ext cx="5661169" cy="56528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9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301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15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363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60363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2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156176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20" hasCustomPrompt="1"/>
          </p:nvPr>
        </p:nvSpPr>
        <p:spPr>
          <a:xfrm>
            <a:off x="3275856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898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dirty="0" smtClean="0"/>
              <a:t>slova matrice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0"/>
          </p:nvPr>
        </p:nvSpPr>
        <p:spPr>
          <a:xfrm>
            <a:off x="628650" y="1989138"/>
            <a:ext cx="3727325" cy="40322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1"/>
          </p:nvPr>
        </p:nvSpPr>
        <p:spPr>
          <a:xfrm>
            <a:off x="4716016" y="1989138"/>
            <a:ext cx="3799334" cy="40322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02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71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77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94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36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60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4"/>
            <a:ext cx="9551014" cy="6867154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-108520" y="4509120"/>
            <a:ext cx="9684568" cy="1152128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97152"/>
            <a:ext cx="6400800" cy="720080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rgbClr val="455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Titelfolie</a:t>
            </a:r>
            <a:endParaRPr lang="de-AT" dirty="0"/>
          </a:p>
        </p:txBody>
      </p:sp>
      <p:pic>
        <p:nvPicPr>
          <p:cNvPr id="1026" name="Picture 2" descr="X:\Talentor\Logo\Neues Design\TA_logo_transparent\TA_logo_clai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13" y="2060848"/>
            <a:ext cx="3360301" cy="1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2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092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31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193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03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57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64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81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/>
          <a:stretch/>
        </p:blipFill>
        <p:spPr>
          <a:xfrm>
            <a:off x="-540569" y="0"/>
            <a:ext cx="9684568" cy="68580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-540569" y="0"/>
            <a:ext cx="9684568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540568" y="3933056"/>
            <a:ext cx="9684568" cy="1152128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149080"/>
            <a:ext cx="6400800" cy="72008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55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Innovative Executive Search</a:t>
            </a:r>
            <a:endParaRPr lang="de-AT" dirty="0"/>
          </a:p>
        </p:txBody>
      </p:sp>
      <p:pic>
        <p:nvPicPr>
          <p:cNvPr id="1026" name="Picture 2" descr="X:\Talentor\Logo\Neues Design\TA_logo_transparent\TA_logo_clai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0876"/>
            <a:ext cx="3360301" cy="1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9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4"/>
            <a:ext cx="9551014" cy="6867154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-108520" y="4509120"/>
            <a:ext cx="9684568" cy="1152128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97152"/>
            <a:ext cx="6400800" cy="72008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55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Innovative Executive Search</a:t>
            </a:r>
            <a:endParaRPr lang="de-AT" dirty="0"/>
          </a:p>
        </p:txBody>
      </p:sp>
      <p:pic>
        <p:nvPicPr>
          <p:cNvPr id="1026" name="Picture 2" descr="X:\Talentor\Logo\Neues Design\TA_logo_transparent\TA_logo_clai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13" y="2060848"/>
            <a:ext cx="3360301" cy="1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70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27384"/>
            <a:ext cx="9139774" cy="6916356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4293096"/>
            <a:ext cx="9144000" cy="1152128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509120"/>
            <a:ext cx="6400800" cy="72008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55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Innovative Executive Search</a:t>
            </a:r>
            <a:endParaRPr lang="de-AT" dirty="0"/>
          </a:p>
        </p:txBody>
      </p:sp>
      <p:pic>
        <p:nvPicPr>
          <p:cNvPr id="1026" name="Picture 2" descr="X:\Talentor\Logo\Neues Design\TA_logo_transparent\TA_logo_clai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7827"/>
            <a:ext cx="3360301" cy="1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2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27384"/>
            <a:ext cx="9139774" cy="6916356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4293096"/>
            <a:ext cx="9144000" cy="1152128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509120"/>
            <a:ext cx="6400800" cy="72008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455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Titelfolie</a:t>
            </a:r>
            <a:endParaRPr lang="de-AT" dirty="0"/>
          </a:p>
        </p:txBody>
      </p:sp>
      <p:pic>
        <p:nvPicPr>
          <p:cNvPr id="1026" name="Picture 2" descr="X:\Talentor\Logo\Neues Design\TA_logo_transparent\TA_logo_clai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7827"/>
            <a:ext cx="3360301" cy="1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D0C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>
            <a:lvl1pPr>
              <a:defRPr>
                <a:solidFill>
                  <a:srgbClr val="45514F"/>
                </a:solidFill>
              </a:defRPr>
            </a:lvl1pPr>
            <a:lvl2pPr>
              <a:defRPr>
                <a:solidFill>
                  <a:srgbClr val="45514F"/>
                </a:solidFill>
              </a:defRPr>
            </a:lvl2pPr>
            <a:lvl3pPr>
              <a:defRPr>
                <a:solidFill>
                  <a:srgbClr val="45514F"/>
                </a:solidFill>
              </a:defRPr>
            </a:lvl3pPr>
            <a:lvl4pPr>
              <a:defRPr>
                <a:solidFill>
                  <a:srgbClr val="45514F"/>
                </a:solidFill>
              </a:defRPr>
            </a:lvl4pPr>
            <a:lvl5pPr>
              <a:defRPr>
                <a:solidFill>
                  <a:srgbClr val="45514F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239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Presentation Title,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leichschenkliges Dreieck 3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2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363" y="3807642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60363" y="1611642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3807642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156176" y="1611642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20" hasCustomPrompt="1"/>
          </p:nvPr>
        </p:nvSpPr>
        <p:spPr>
          <a:xfrm>
            <a:off x="3275856" y="3807642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611642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23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450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249289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502392"/>
            <a:ext cx="9143999" cy="4355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12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945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788"/>
            <a:ext cx="9157619" cy="5301208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12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75" y="6237312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leichschenkliges Dreieck 5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6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34728" y="1938482"/>
            <a:ext cx="9143999" cy="4355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6480000" y="1791418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pic>
        <p:nvPicPr>
          <p:cNvPr id="15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2812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353255" y="1917032"/>
            <a:ext cx="4140000" cy="2160000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52264" y="2060848"/>
            <a:ext cx="2607568" cy="187220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 </a:t>
            </a: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5" name="Bildplatzhalter 14"/>
          <p:cNvSpPr>
            <a:spLocks noGrp="1"/>
          </p:cNvSpPr>
          <p:nvPr>
            <p:ph type="pic" sz="quarter" idx="24" hasCustomPrompt="1"/>
          </p:nvPr>
        </p:nvSpPr>
        <p:spPr>
          <a:xfrm>
            <a:off x="2657367" y="1917415"/>
            <a:ext cx="1655888" cy="151216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4716016" y="1917032"/>
            <a:ext cx="4140000" cy="2160000"/>
          </a:xfrm>
          <a:prstGeom prst="rect">
            <a:avLst/>
          </a:prstGeom>
          <a:solidFill>
            <a:srgbClr val="E7E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26" hasCustomPrompt="1"/>
          </p:nvPr>
        </p:nvSpPr>
        <p:spPr>
          <a:xfrm>
            <a:off x="4768102" y="2060948"/>
            <a:ext cx="2607568" cy="187210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 </a:t>
            </a: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7210257" y="2060948"/>
            <a:ext cx="1493968" cy="15121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2506758" y="4220237"/>
            <a:ext cx="1986497" cy="1945067"/>
          </a:xfrm>
          <a:prstGeom prst="rect">
            <a:avLst/>
          </a:prstGeom>
          <a:solidFill>
            <a:srgbClr val="45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27" hasCustomPrompt="1"/>
          </p:nvPr>
        </p:nvSpPr>
        <p:spPr>
          <a:xfrm>
            <a:off x="2635048" y="4365103"/>
            <a:ext cx="1792936" cy="161472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FMCG</a:t>
            </a:r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The FMCG </a:t>
            </a:r>
            <a:r>
              <a:rPr lang="de-AT" dirty="0" err="1" smtClean="0"/>
              <a:t>market</a:t>
            </a:r>
            <a:endParaRPr lang="de-AT" dirty="0" smtClean="0"/>
          </a:p>
          <a:p>
            <a:pPr lvl="0"/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highly</a:t>
            </a:r>
            <a:r>
              <a:rPr lang="de-AT" dirty="0" smtClean="0"/>
              <a:t> </a:t>
            </a:r>
            <a:r>
              <a:rPr lang="de-AT" dirty="0" err="1" smtClean="0"/>
              <a:t>competitive</a:t>
            </a:r>
            <a:r>
              <a:rPr lang="de-AT" dirty="0" smtClean="0"/>
              <a:t>.</a:t>
            </a:r>
            <a:br>
              <a:rPr lang="de-AT" dirty="0" smtClean="0"/>
            </a:b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8" hasCustomPrompt="1"/>
          </p:nvPr>
        </p:nvSpPr>
        <p:spPr>
          <a:xfrm>
            <a:off x="7063080" y="4077071"/>
            <a:ext cx="1792936" cy="161472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4716016" y="4220237"/>
            <a:ext cx="1986497" cy="1945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20" hasCustomPrompt="1"/>
          </p:nvPr>
        </p:nvSpPr>
        <p:spPr>
          <a:xfrm>
            <a:off x="4774961" y="4365103"/>
            <a:ext cx="1792936" cy="161472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Fließtext.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53255" y="4220237"/>
            <a:ext cx="1986497" cy="1945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28"/>
          </p:nvPr>
        </p:nvSpPr>
        <p:spPr>
          <a:xfrm>
            <a:off x="474808" y="5517232"/>
            <a:ext cx="1792936" cy="4625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endParaRPr lang="de-AT" dirty="0" smtClean="0"/>
          </a:p>
          <a:p>
            <a:pPr lvl="0"/>
            <a:r>
              <a:rPr lang="de-AT" dirty="0" smtClean="0"/>
              <a:t>FINANCE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539848" y="4365104"/>
            <a:ext cx="1655888" cy="151216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6869519" y="4220236"/>
            <a:ext cx="1986497" cy="1945067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30"/>
          </p:nvPr>
        </p:nvSpPr>
        <p:spPr>
          <a:xfrm>
            <a:off x="6966299" y="5486681"/>
            <a:ext cx="1792936" cy="4625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endParaRPr lang="de-AT" dirty="0" smtClean="0"/>
          </a:p>
          <a:p>
            <a:pPr lvl="0"/>
            <a:r>
              <a:rPr lang="de-AT" dirty="0" smtClean="0"/>
              <a:t>FINANCE</a:t>
            </a:r>
            <a:endParaRPr lang="de-DE" dirty="0"/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31" hasCustomPrompt="1"/>
          </p:nvPr>
        </p:nvSpPr>
        <p:spPr>
          <a:xfrm>
            <a:off x="7056112" y="4365103"/>
            <a:ext cx="1655888" cy="151216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242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360362" y="2420888"/>
            <a:ext cx="2843485" cy="3753336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 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3482830" y="1205176"/>
            <a:ext cx="5661169" cy="56528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9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80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15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14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363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60363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2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156176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20" hasCustomPrompt="1"/>
          </p:nvPr>
        </p:nvSpPr>
        <p:spPr>
          <a:xfrm>
            <a:off x="3275856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2282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D0C8C2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7E645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>
            <a:lvl1pPr>
              <a:defRPr>
                <a:solidFill>
                  <a:srgbClr val="45514F"/>
                </a:solidFill>
              </a:defRPr>
            </a:lvl1pPr>
            <a:lvl2pPr>
              <a:defRPr>
                <a:solidFill>
                  <a:srgbClr val="45514F"/>
                </a:solidFill>
              </a:defRPr>
            </a:lvl2pPr>
            <a:lvl3pPr>
              <a:defRPr>
                <a:solidFill>
                  <a:srgbClr val="45514F"/>
                </a:solidFill>
              </a:defRPr>
            </a:lvl3pPr>
            <a:lvl4pPr>
              <a:defRPr>
                <a:solidFill>
                  <a:srgbClr val="45514F"/>
                </a:solidFill>
              </a:defRPr>
            </a:lvl4pPr>
            <a:lvl5pPr>
              <a:defRPr>
                <a:solidFill>
                  <a:srgbClr val="45514F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239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Presentation Title,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leichschenkliges Dreieck 3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2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D0C8C2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7E645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239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Presentation Title,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leichschenkliges Dreieck 3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363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2" name="Bildplatzhalt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60363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156176" y="182766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20" hasCustomPrompt="1"/>
          </p:nvPr>
        </p:nvSpPr>
        <p:spPr>
          <a:xfrm>
            <a:off x="3275856" y="402366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1" hasCustomPrompt="1"/>
          </p:nvPr>
        </p:nvSpPr>
        <p:spPr>
          <a:xfrm>
            <a:off x="3240000" y="1772816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1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D0C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>
            <a:lvl1pPr>
              <a:defRPr>
                <a:solidFill>
                  <a:srgbClr val="45514F"/>
                </a:solidFill>
              </a:defRPr>
            </a:lvl1pPr>
            <a:lvl2pPr>
              <a:defRPr>
                <a:solidFill>
                  <a:srgbClr val="45514F"/>
                </a:solidFill>
              </a:defRPr>
            </a:lvl2pPr>
            <a:lvl3pPr>
              <a:defRPr>
                <a:solidFill>
                  <a:srgbClr val="45514F"/>
                </a:solidFill>
              </a:defRPr>
            </a:lvl3pPr>
            <a:lvl4pPr>
              <a:defRPr>
                <a:solidFill>
                  <a:srgbClr val="45514F"/>
                </a:solidFill>
              </a:defRPr>
            </a:lvl4pPr>
            <a:lvl5pPr>
              <a:defRPr>
                <a:solidFill>
                  <a:srgbClr val="45514F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leichschenkliges Dreieck 3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00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leichschenkliges Dreieck 28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353255" y="1917032"/>
            <a:ext cx="4140000" cy="2160000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2264" y="2060848"/>
            <a:ext cx="2607568" cy="187220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 </a:t>
            </a: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4" hasCustomPrompt="1"/>
          </p:nvPr>
        </p:nvSpPr>
        <p:spPr>
          <a:xfrm>
            <a:off x="2657367" y="1917415"/>
            <a:ext cx="1655888" cy="151216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33" name="Rechteck 32"/>
          <p:cNvSpPr/>
          <p:nvPr userDrawn="1"/>
        </p:nvSpPr>
        <p:spPr>
          <a:xfrm>
            <a:off x="4716016" y="1917032"/>
            <a:ext cx="4140000" cy="2160000"/>
          </a:xfrm>
          <a:prstGeom prst="rect">
            <a:avLst/>
          </a:prstGeom>
          <a:solidFill>
            <a:srgbClr val="E7E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4" name="Inhaltsplatzhalter 2"/>
          <p:cNvSpPr>
            <a:spLocks noGrp="1"/>
          </p:cNvSpPr>
          <p:nvPr>
            <p:ph idx="26" hasCustomPrompt="1"/>
          </p:nvPr>
        </p:nvSpPr>
        <p:spPr>
          <a:xfrm>
            <a:off x="4768102" y="2060948"/>
            <a:ext cx="2607568" cy="187210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 </a:t>
            </a: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7210257" y="2060948"/>
            <a:ext cx="1493968" cy="15121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73" name="Rechteck 72"/>
          <p:cNvSpPr/>
          <p:nvPr userDrawn="1"/>
        </p:nvSpPr>
        <p:spPr>
          <a:xfrm>
            <a:off x="2506758" y="4220237"/>
            <a:ext cx="1986497" cy="1945067"/>
          </a:xfrm>
          <a:prstGeom prst="rect">
            <a:avLst/>
          </a:prstGeom>
          <a:solidFill>
            <a:srgbClr val="45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68" name="Inhaltsplatzhalter 2"/>
          <p:cNvSpPr>
            <a:spLocks noGrp="1"/>
          </p:cNvSpPr>
          <p:nvPr>
            <p:ph idx="27" hasCustomPrompt="1"/>
          </p:nvPr>
        </p:nvSpPr>
        <p:spPr>
          <a:xfrm>
            <a:off x="2635048" y="4365103"/>
            <a:ext cx="1792936" cy="161472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FMCG</a:t>
            </a:r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The FMCG </a:t>
            </a:r>
            <a:r>
              <a:rPr lang="de-AT" dirty="0" err="1" smtClean="0"/>
              <a:t>market</a:t>
            </a:r>
            <a:endParaRPr lang="de-AT" dirty="0" smtClean="0"/>
          </a:p>
          <a:p>
            <a:pPr lvl="0"/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highly</a:t>
            </a:r>
            <a:r>
              <a:rPr lang="de-AT" dirty="0" smtClean="0"/>
              <a:t> </a:t>
            </a:r>
            <a:r>
              <a:rPr lang="de-AT" dirty="0" err="1" smtClean="0"/>
              <a:t>competitive</a:t>
            </a:r>
            <a:r>
              <a:rPr lang="de-AT" dirty="0" smtClean="0"/>
              <a:t>.</a:t>
            </a:r>
            <a:br>
              <a:rPr lang="de-AT" dirty="0" smtClean="0"/>
            </a:b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69" name="Inhaltsplatzhalter 2"/>
          <p:cNvSpPr>
            <a:spLocks noGrp="1"/>
          </p:cNvSpPr>
          <p:nvPr>
            <p:ph idx="18" hasCustomPrompt="1"/>
          </p:nvPr>
        </p:nvSpPr>
        <p:spPr>
          <a:xfrm>
            <a:off x="7063080" y="4077071"/>
            <a:ext cx="1792936" cy="161472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endParaRPr lang="de-DE" dirty="0"/>
          </a:p>
        </p:txBody>
      </p:sp>
      <p:sp>
        <p:nvSpPr>
          <p:cNvPr id="75" name="Rechteck 74"/>
          <p:cNvSpPr/>
          <p:nvPr userDrawn="1"/>
        </p:nvSpPr>
        <p:spPr>
          <a:xfrm>
            <a:off x="4716016" y="4220237"/>
            <a:ext cx="1986497" cy="1945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0" name="Inhaltsplatzhalter 2"/>
          <p:cNvSpPr>
            <a:spLocks noGrp="1"/>
          </p:cNvSpPr>
          <p:nvPr>
            <p:ph idx="20" hasCustomPrompt="1"/>
          </p:nvPr>
        </p:nvSpPr>
        <p:spPr>
          <a:xfrm>
            <a:off x="4774961" y="4365103"/>
            <a:ext cx="1792936" cy="161472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Fließtext.</a:t>
            </a:r>
            <a:endParaRPr lang="de-DE" dirty="0"/>
          </a:p>
        </p:txBody>
      </p:sp>
      <p:sp>
        <p:nvSpPr>
          <p:cNvPr id="72" name="Rechteck 71"/>
          <p:cNvSpPr/>
          <p:nvPr userDrawn="1"/>
        </p:nvSpPr>
        <p:spPr>
          <a:xfrm>
            <a:off x="353255" y="4220237"/>
            <a:ext cx="1986497" cy="1945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nhaltsplatzhalter 2"/>
          <p:cNvSpPr>
            <a:spLocks noGrp="1"/>
          </p:cNvSpPr>
          <p:nvPr>
            <p:ph idx="28"/>
          </p:nvPr>
        </p:nvSpPr>
        <p:spPr>
          <a:xfrm>
            <a:off x="474808" y="5517232"/>
            <a:ext cx="1792936" cy="4625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endParaRPr lang="de-AT" dirty="0" smtClean="0"/>
          </a:p>
          <a:p>
            <a:pPr lvl="0"/>
            <a:r>
              <a:rPr lang="de-AT" dirty="0" smtClean="0"/>
              <a:t>FINANCE</a:t>
            </a:r>
            <a:endParaRPr lang="de-DE" dirty="0"/>
          </a:p>
        </p:txBody>
      </p:sp>
      <p:sp>
        <p:nvSpPr>
          <p:cNvPr id="74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539848" y="4365104"/>
            <a:ext cx="1655888" cy="151216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76" name="Rechteck 75"/>
          <p:cNvSpPr/>
          <p:nvPr userDrawn="1"/>
        </p:nvSpPr>
        <p:spPr>
          <a:xfrm>
            <a:off x="6869519" y="4220236"/>
            <a:ext cx="1986497" cy="1945067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Inhaltsplatzhalter 2"/>
          <p:cNvSpPr>
            <a:spLocks noGrp="1"/>
          </p:cNvSpPr>
          <p:nvPr>
            <p:ph idx="30"/>
          </p:nvPr>
        </p:nvSpPr>
        <p:spPr>
          <a:xfrm>
            <a:off x="6966299" y="5486681"/>
            <a:ext cx="1792936" cy="4625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endParaRPr lang="de-AT" dirty="0" smtClean="0"/>
          </a:p>
          <a:p>
            <a:pPr lvl="0"/>
            <a:r>
              <a:rPr lang="de-AT" dirty="0" smtClean="0"/>
              <a:t>FINANCE</a:t>
            </a:r>
            <a:endParaRPr lang="de-DE" dirty="0"/>
          </a:p>
        </p:txBody>
      </p:sp>
      <p:sp>
        <p:nvSpPr>
          <p:cNvPr id="78" name="Bildplatzhalter 14"/>
          <p:cNvSpPr>
            <a:spLocks noGrp="1"/>
          </p:cNvSpPr>
          <p:nvPr>
            <p:ph type="pic" sz="quarter" idx="31" hasCustomPrompt="1"/>
          </p:nvPr>
        </p:nvSpPr>
        <p:spPr>
          <a:xfrm>
            <a:off x="7056112" y="4365103"/>
            <a:ext cx="1655888" cy="151216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27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el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>
                <a:solidFill>
                  <a:srgbClr val="E7E645"/>
                </a:solidFill>
              </a:rPr>
              <a:t>Titelmasterformat</a:t>
            </a:r>
            <a:endParaRPr lang="de-AT" dirty="0">
              <a:solidFill>
                <a:srgbClr val="E7E6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6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5514F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239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Presentation Title,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7E6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13" name="Gleichschenkliges Dreieck 12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505297" y="1743844"/>
            <a:ext cx="8229600" cy="4525963"/>
          </a:xfrm>
        </p:spPr>
        <p:txBody>
          <a:bodyPr/>
          <a:lstStyle>
            <a:lvl1pPr>
              <a:defRPr>
                <a:solidFill>
                  <a:srgbClr val="0061A6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349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5297" y="1743844"/>
            <a:ext cx="8229600" cy="4525963"/>
          </a:xfrm>
        </p:spPr>
        <p:txBody>
          <a:bodyPr/>
          <a:lstStyle>
            <a:lvl1pPr>
              <a:defRPr>
                <a:solidFill>
                  <a:srgbClr val="0061A6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239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Presentation Title,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leichschenkliges Dreieck 12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7E6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15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363" y="3807642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60363" y="1611642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3807642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156176" y="1611642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20" hasCustomPrompt="1"/>
          </p:nvPr>
        </p:nvSpPr>
        <p:spPr>
          <a:xfrm>
            <a:off x="3275856" y="3807642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611642"/>
            <a:ext cx="2664000" cy="201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23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382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56176" y="2492896"/>
            <a:ext cx="2664000" cy="21416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 i="0" baseline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lvl="0"/>
            <a:r>
              <a:rPr lang="de-AT" dirty="0" smtClean="0"/>
              <a:t>Das ist ein Blindtext für einen kurzen Fließtext. Bullet Points sind hässlich. Mut zu mehr Fließtext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. </a:t>
            </a:r>
            <a:r>
              <a:rPr lang="de-AT" dirty="0" err="1" smtClean="0"/>
              <a:t>Consecutor</a:t>
            </a:r>
            <a:r>
              <a:rPr lang="de-AT" dirty="0" smtClean="0"/>
              <a:t>.</a:t>
            </a:r>
            <a:endParaRPr lang="de-DE" dirty="0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502392"/>
            <a:ext cx="9143999" cy="4355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F2F2F2"/>
                </a:solidFill>
              </a:defRPr>
            </a:lvl1pPr>
          </a:lstStyle>
          <a:p>
            <a:r>
              <a:rPr lang="de-DE" dirty="0" smtClean="0"/>
              <a:t>(Platzhalter für ein Bild)</a:t>
            </a:r>
            <a:endParaRPr lang="de-DE" dirty="0"/>
          </a:p>
        </p:txBody>
      </p:sp>
      <p:pic>
        <p:nvPicPr>
          <p:cNvPr id="12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035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Rechteck 5"/>
          <p:cNvSpPr/>
          <p:nvPr userDrawn="1"/>
        </p:nvSpPr>
        <p:spPr>
          <a:xfrm>
            <a:off x="353255" y="1917031"/>
            <a:ext cx="2922601" cy="2176903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3419872" y="1948764"/>
            <a:ext cx="3090283" cy="1264211"/>
          </a:xfrm>
          <a:prstGeom prst="rect">
            <a:avLst/>
          </a:prstGeom>
          <a:solidFill>
            <a:srgbClr val="E7E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3596544" y="2204964"/>
            <a:ext cx="1460082" cy="122403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6000" dirty="0" smtClean="0">
                <a:solidFill>
                  <a:srgbClr val="45514F"/>
                </a:solidFill>
              </a:rPr>
              <a:t>12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539302" y="4204471"/>
            <a:ext cx="6289616" cy="1945067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 userDrawn="1"/>
        </p:nvSpPr>
        <p:spPr>
          <a:xfrm>
            <a:off x="3419873" y="3247702"/>
            <a:ext cx="3090282" cy="8462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4294967295"/>
          </p:nvPr>
        </p:nvSpPr>
        <p:spPr>
          <a:xfrm>
            <a:off x="611560" y="2060978"/>
            <a:ext cx="2607568" cy="18721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6000" dirty="0" smtClean="0"/>
              <a:t>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2000" dirty="0" err="1" smtClean="0"/>
              <a:t>Lorem</a:t>
            </a:r>
            <a:r>
              <a:rPr lang="de-AT" sz="2000" dirty="0" smtClean="0"/>
              <a:t> </a:t>
            </a:r>
            <a:r>
              <a:rPr lang="de-AT" sz="2000" dirty="0" err="1" smtClean="0"/>
              <a:t>dolort</a:t>
            </a:r>
            <a:r>
              <a:rPr lang="de-AT" sz="2000" dirty="0" smtClean="0"/>
              <a:t> </a:t>
            </a:r>
            <a:r>
              <a:rPr lang="de-AT" sz="2000" dirty="0" err="1" smtClean="0"/>
              <a:t>sit</a:t>
            </a:r>
            <a:r>
              <a:rPr lang="de-AT" sz="2000" dirty="0" smtClean="0"/>
              <a:t> </a:t>
            </a:r>
            <a:r>
              <a:rPr lang="de-AT" sz="2000" dirty="0" err="1" smtClean="0"/>
              <a:t>amet</a:t>
            </a:r>
            <a:endParaRPr lang="de-AT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2000" dirty="0" err="1" smtClean="0"/>
              <a:t>Adfj</a:t>
            </a:r>
            <a:r>
              <a:rPr lang="de-AT" sz="2000" dirty="0" smtClean="0"/>
              <a:t> </a:t>
            </a:r>
            <a:r>
              <a:rPr lang="de-AT" sz="2000" dirty="0" err="1" smtClean="0"/>
              <a:t>jielops</a:t>
            </a:r>
            <a:r>
              <a:rPr lang="de-AT" sz="2000" dirty="0" smtClean="0"/>
              <a:t> </a:t>
            </a:r>
            <a:r>
              <a:rPr lang="de-AT" sz="2000" dirty="0" err="1" smtClean="0"/>
              <a:t>jjfh</a:t>
            </a:r>
            <a:r>
              <a:rPr lang="de-AT" sz="2000" dirty="0" smtClean="0"/>
              <a:t>.</a:t>
            </a:r>
            <a:endParaRPr lang="de-DE" sz="200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676664" y="2124484"/>
            <a:ext cx="1800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AT" dirty="0">
              <a:solidFill>
                <a:srgbClr val="455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Adfj</a:t>
            </a:r>
            <a:r>
              <a:rPr lang="de-AT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jielops</a:t>
            </a:r>
            <a:r>
              <a:rPr lang="de-AT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jjfh</a:t>
            </a:r>
            <a:r>
              <a:rPr lang="de-AT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rgbClr val="455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688500" y="1933935"/>
            <a:ext cx="2156892" cy="2160000"/>
          </a:xfrm>
          <a:prstGeom prst="rect">
            <a:avLst/>
          </a:prstGeom>
          <a:solidFill>
            <a:srgbClr val="45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Inhaltsplatzhalter 2"/>
          <p:cNvSpPr>
            <a:spLocks noGrp="1"/>
          </p:cNvSpPr>
          <p:nvPr>
            <p:ph idx="4294967295"/>
          </p:nvPr>
        </p:nvSpPr>
        <p:spPr>
          <a:xfrm>
            <a:off x="6702513" y="2001830"/>
            <a:ext cx="1460082" cy="122403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7100" dirty="0" smtClean="0"/>
              <a:t>17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6869519" y="3085461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3491880" y="3316875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Gakk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jslr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jfnr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Fjslrpr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2" y="4236001"/>
            <a:ext cx="2088945" cy="19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/>
          <p:cNvSpPr/>
          <p:nvPr userDrawn="1"/>
        </p:nvSpPr>
        <p:spPr>
          <a:xfrm>
            <a:off x="5942193" y="4484884"/>
            <a:ext cx="2727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Gakk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jslr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jfnr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Fjslrpr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 descr="T:\2. Tag_drumherum\verkleinert\k-A74U962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71" y="4199800"/>
            <a:ext cx="3144807" cy="19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5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291377" y="4178406"/>
            <a:ext cx="2113143" cy="1997193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7" y="1948763"/>
            <a:ext cx="3056487" cy="214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 userDrawn="1"/>
        </p:nvSpPr>
        <p:spPr>
          <a:xfrm>
            <a:off x="3419872" y="1948764"/>
            <a:ext cx="3090283" cy="1264211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Inhaltsplatzhalter 2"/>
          <p:cNvSpPr>
            <a:spLocks noGrp="1"/>
          </p:cNvSpPr>
          <p:nvPr>
            <p:ph idx="4294967295"/>
          </p:nvPr>
        </p:nvSpPr>
        <p:spPr>
          <a:xfrm>
            <a:off x="3596544" y="2204964"/>
            <a:ext cx="1460082" cy="122403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6000" dirty="0" smtClean="0"/>
              <a:t>12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2555776" y="4209406"/>
            <a:ext cx="6289616" cy="1945067"/>
          </a:xfrm>
          <a:prstGeom prst="rect">
            <a:avLst/>
          </a:prstGeom>
          <a:solidFill>
            <a:srgbClr val="E7E645"/>
          </a:solidFill>
          <a:ln>
            <a:solidFill>
              <a:srgbClr val="E7E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 userDrawn="1"/>
        </p:nvSpPr>
        <p:spPr>
          <a:xfrm>
            <a:off x="3419873" y="3247702"/>
            <a:ext cx="3090282" cy="8462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Inhaltsplatzhalter 2"/>
          <p:cNvSpPr>
            <a:spLocks noGrp="1"/>
          </p:cNvSpPr>
          <p:nvPr>
            <p:ph idx="4294967295"/>
          </p:nvPr>
        </p:nvSpPr>
        <p:spPr>
          <a:xfrm>
            <a:off x="443586" y="1961737"/>
            <a:ext cx="2607568" cy="20630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6000" dirty="0" smtClean="0"/>
              <a:t>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1800" dirty="0" smtClean="0"/>
              <a:t>Nice </a:t>
            </a:r>
            <a:r>
              <a:rPr lang="de-AT" sz="1800" dirty="0" err="1" smtClean="0"/>
              <a:t>Smile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always</a:t>
            </a:r>
            <a:r>
              <a:rPr lang="de-AT" sz="1800" dirty="0" smtClean="0"/>
              <a:t> </a:t>
            </a:r>
            <a:r>
              <a:rPr lang="de-AT" sz="1800" dirty="0" err="1" smtClean="0"/>
              <a:t>up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date</a:t>
            </a:r>
            <a:r>
              <a:rPr lang="de-AT" sz="1800" dirty="0" smtClean="0"/>
              <a:t> </a:t>
            </a:r>
            <a:r>
              <a:rPr lang="de-AT" sz="1800" dirty="0" err="1" smtClean="0"/>
              <a:t>with</a:t>
            </a:r>
            <a:r>
              <a:rPr lang="de-AT" sz="1800" dirty="0" smtClean="0"/>
              <a:t> </a:t>
            </a:r>
            <a:r>
              <a:rPr lang="de-AT" sz="1800" dirty="0" err="1" smtClean="0"/>
              <a:t>recruiting</a:t>
            </a:r>
            <a:r>
              <a:rPr lang="de-AT" sz="1800" dirty="0" smtClean="0"/>
              <a:t>.</a:t>
            </a:r>
            <a:endParaRPr lang="de-DE" sz="1800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4676664" y="212448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takimat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6688500" y="1933935"/>
            <a:ext cx="2156892" cy="2160000"/>
          </a:xfrm>
          <a:prstGeom prst="rect">
            <a:avLst/>
          </a:prstGeom>
          <a:solidFill>
            <a:srgbClr val="45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Inhaltsplatzhalter 2"/>
          <p:cNvSpPr>
            <a:spLocks noGrp="1"/>
          </p:cNvSpPr>
          <p:nvPr>
            <p:ph idx="4294967295"/>
          </p:nvPr>
        </p:nvSpPr>
        <p:spPr>
          <a:xfrm>
            <a:off x="6702513" y="2001830"/>
            <a:ext cx="1460082" cy="122403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7100" dirty="0" smtClean="0"/>
              <a:t>17</a:t>
            </a:r>
          </a:p>
        </p:txBody>
      </p:sp>
      <p:sp>
        <p:nvSpPr>
          <p:cNvPr id="33" name="Rechteck 32"/>
          <p:cNvSpPr/>
          <p:nvPr userDrawn="1"/>
        </p:nvSpPr>
        <p:spPr>
          <a:xfrm>
            <a:off x="6869519" y="3085461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3491880" y="3316875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302" y="4204470"/>
            <a:ext cx="2924607" cy="19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Inhaltsplatzhalter 2"/>
          <p:cNvSpPr>
            <a:spLocks noGrp="1"/>
          </p:cNvSpPr>
          <p:nvPr>
            <p:ph idx="4294967295"/>
          </p:nvPr>
        </p:nvSpPr>
        <p:spPr>
          <a:xfrm>
            <a:off x="527296" y="5153356"/>
            <a:ext cx="1311424" cy="889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="0" i="0">
                <a:latin typeface="HurmeGeometricSans3 Regular"/>
                <a:cs typeface="HurmeGeometricSans3 Regular"/>
              </a:defRPr>
            </a:lvl2pPr>
            <a:lvl3pPr marL="914400" indent="0">
              <a:buNone/>
              <a:defRPr sz="1300" b="0" i="0">
                <a:latin typeface="HurmeGeometricSans3 Regular"/>
                <a:cs typeface="HurmeGeometricSans3 Regular"/>
              </a:defRPr>
            </a:lvl3pPr>
            <a:lvl4pPr marL="1371600" indent="0">
              <a:buNone/>
              <a:defRPr sz="1300" b="0" i="0">
                <a:latin typeface="HurmeGeometricSans3 Regular"/>
                <a:cs typeface="HurmeGeometricSans3 Regular"/>
              </a:defRPr>
            </a:lvl4pPr>
            <a:lvl5pPr marL="1828800" indent="0">
              <a:buNone/>
              <a:defRPr sz="1300" b="0" i="0">
                <a:latin typeface="HurmeGeometricSans3 Regular"/>
                <a:cs typeface="HurmeGeometricSans3 Regular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6000" dirty="0" smtClean="0"/>
              <a:t>48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5700585" y="4484884"/>
            <a:ext cx="2969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AT" sz="2000" dirty="0" err="1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000" dirty="0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000" dirty="0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2000" dirty="0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000" dirty="0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2000" dirty="0" smtClean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accusam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dolores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rebum</a:t>
            </a:r>
            <a:r>
              <a:rPr lang="de-AT" sz="2000" dirty="0">
                <a:solidFill>
                  <a:srgbClr val="455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447848" y="4293096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dolort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rebum</a:t>
            </a:r>
            <a:r>
              <a:rPr lang="de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rgbClr val="455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1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71" y="1556793"/>
            <a:ext cx="9193978" cy="5301208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12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75" y="6237312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leichschenkliges Dreieck 5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667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D0C8C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1208" y="15207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leichschenkliges Dreieck 16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3687688" cy="439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Profesionalna</a:t>
            </a:r>
            <a:r>
              <a:rPr lang="hr-HR" baseline="0" dirty="0" smtClean="0"/>
              <a:t> orijentacija i razvoj karijere,</a:t>
            </a:r>
            <a:r>
              <a:rPr lang="de-AT" dirty="0" smtClean="0"/>
              <a:t>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167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2" r:id="rId2"/>
    <p:sldLayoutId id="2147483690" r:id="rId3"/>
    <p:sldLayoutId id="2147483684" r:id="rId4"/>
    <p:sldLayoutId id="2147483662" r:id="rId5"/>
    <p:sldLayoutId id="2147483678" r:id="rId6"/>
    <p:sldLayoutId id="2147483693" r:id="rId7"/>
    <p:sldLayoutId id="2147483694" r:id="rId8"/>
    <p:sldLayoutId id="2147483689" r:id="rId9"/>
    <p:sldLayoutId id="2147483667" r:id="rId10"/>
    <p:sldLayoutId id="2147483691" r:id="rId11"/>
    <p:sldLayoutId id="2147483669" r:id="rId12"/>
    <p:sldLayoutId id="2147483686" r:id="rId13"/>
    <p:sldLayoutId id="2147483708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1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Vođe se stvaraju!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A323-E397-4172-B407-021EEBD13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0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D0C8C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Picture 2" descr="X:\Talentor\Logo\Neues Design\TA_logo_transparent\TA_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7" y="6309320"/>
            <a:ext cx="1667966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-10359" y="0"/>
            <a:ext cx="9164717" cy="1556792"/>
          </a:xfrm>
          <a:prstGeom prst="rect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leichschenkliges Dreieck 16"/>
          <p:cNvSpPr/>
          <p:nvPr userDrawn="1"/>
        </p:nvSpPr>
        <p:spPr>
          <a:xfrm flipV="1">
            <a:off x="251520" y="1268760"/>
            <a:ext cx="879376" cy="504056"/>
          </a:xfrm>
          <a:prstGeom prst="triangle">
            <a:avLst/>
          </a:prstGeom>
          <a:solidFill>
            <a:srgbClr val="00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52264" y="6418649"/>
            <a:ext cx="239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304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Presentation Title, </a:t>
            </a:r>
            <a:fld id="{BBFB62AC-3544-4BA4-A406-91E496870216}" type="datetimeFigureOut">
              <a:rPr lang="de-AT" smtClean="0"/>
              <a:pPr/>
              <a:t>09.12.2015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46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1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4551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ja.bekic@talentor.com" TargetMode="External"/><Relationship Id="rId2" Type="http://schemas.openxmlformats.org/officeDocument/2006/relationships/hyperlink" Target="mailto:martina.jurkovic@talentor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208912" cy="8640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b="1" dirty="0" smtClean="0"/>
              <a:t>Rukovođenje – urođeno ili naučeno?</a:t>
            </a:r>
            <a:endParaRPr lang="pl-PL" b="1" dirty="0"/>
          </a:p>
        </p:txBody>
      </p:sp>
      <p:sp>
        <p:nvSpPr>
          <p:cNvPr id="3" name="Pravokutnik 2"/>
          <p:cNvSpPr/>
          <p:nvPr/>
        </p:nvSpPr>
        <p:spPr>
          <a:xfrm>
            <a:off x="4572000" y="56029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hr-HR" altLang="sr-Latn-RS" b="1" dirty="0" err="1">
                <a:solidFill>
                  <a:schemeClr val="bg1"/>
                </a:solidFill>
                <a:latin typeface="Arial" charset="0"/>
              </a:rPr>
              <a:t>MartinaJurković</a:t>
            </a:r>
            <a:r>
              <a:rPr lang="hr-HR" altLang="sr-Latn-RS" b="1" dirty="0">
                <a:solidFill>
                  <a:schemeClr val="bg1"/>
                </a:solidFill>
                <a:latin typeface="Arial" charset="0"/>
              </a:rPr>
              <a:t>, prof</a:t>
            </a:r>
            <a:r>
              <a:rPr lang="hr-HR" altLang="sr-Latn-RS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r">
              <a:spcBef>
                <a:spcPct val="0"/>
              </a:spcBef>
            </a:pPr>
            <a:r>
              <a:rPr lang="hr-HR" altLang="sr-Latn-RS" b="1" dirty="0" smtClean="0">
                <a:solidFill>
                  <a:schemeClr val="bg1"/>
                </a:solidFill>
                <a:latin typeface="Arial" charset="0"/>
              </a:rPr>
              <a:t>Maja Bekić, </a:t>
            </a:r>
            <a:r>
              <a:rPr lang="hr-HR" altLang="sr-Latn-RS" b="1" dirty="0" err="1" smtClean="0">
                <a:solidFill>
                  <a:schemeClr val="bg1"/>
                </a:solidFill>
                <a:latin typeface="Arial" charset="0"/>
              </a:rPr>
              <a:t>mag</a:t>
            </a:r>
            <a:r>
              <a:rPr lang="hr-HR" altLang="sr-Latn-RS" b="1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hr-HR" altLang="sr-Latn-RS" b="1" dirty="0" err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hr-HR" altLang="sr-Latn-RS" b="1" dirty="0" err="1" smtClean="0">
                <a:solidFill>
                  <a:schemeClr val="bg1"/>
                </a:solidFill>
                <a:latin typeface="Arial" charset="0"/>
              </a:rPr>
              <a:t>sych</a:t>
            </a:r>
            <a:r>
              <a:rPr lang="hr-HR" altLang="sr-Latn-RS" b="1" dirty="0" smtClean="0">
                <a:solidFill>
                  <a:schemeClr val="bg1"/>
                </a:solidFill>
                <a:latin typeface="Arial" charset="0"/>
              </a:rPr>
              <a:t>. </a:t>
            </a:r>
            <a:endParaRPr lang="hr-HR" altLang="sr-Latn-RS" b="1" dirty="0">
              <a:solidFill>
                <a:schemeClr val="bg1"/>
              </a:solidFill>
              <a:latin typeface="Arial" charset="0"/>
            </a:endParaRPr>
          </a:p>
          <a:p>
            <a:pPr algn="r">
              <a:spcBef>
                <a:spcPct val="0"/>
              </a:spcBef>
            </a:pPr>
            <a:r>
              <a:rPr lang="hr-HR" altLang="sr-Latn-RS" b="1" dirty="0" smtClean="0">
                <a:solidFill>
                  <a:schemeClr val="bg1"/>
                </a:solidFill>
                <a:latin typeface="Arial" charset="0"/>
              </a:rPr>
              <a:t>Talentor </a:t>
            </a:r>
            <a:r>
              <a:rPr lang="hr-HR" altLang="sr-Latn-RS" b="1" dirty="0">
                <a:solidFill>
                  <a:schemeClr val="bg1"/>
                </a:solidFill>
                <a:latin typeface="Arial" charset="0"/>
              </a:rPr>
              <a:t>Hrvatska </a:t>
            </a:r>
            <a:endParaRPr lang="hr-HR" altLang="sr-Latn-RS" b="1" dirty="0" smtClean="0">
              <a:solidFill>
                <a:schemeClr val="bg1"/>
              </a:solidFill>
              <a:latin typeface="Arial" charset="0"/>
            </a:endParaRPr>
          </a:p>
          <a:p>
            <a:pPr algn="r">
              <a:spcBef>
                <a:spcPct val="0"/>
              </a:spcBef>
            </a:pPr>
            <a:r>
              <a:rPr lang="hr-HR" altLang="sr-Latn-RS" b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hr-HR" altLang="sr-Latn-RS" b="1" dirty="0">
                <a:solidFill>
                  <a:schemeClr val="bg1"/>
                </a:solidFill>
                <a:latin typeface="Arial" charset="0"/>
              </a:rPr>
              <a:t>www.talentor.com)</a:t>
            </a:r>
          </a:p>
        </p:txBody>
      </p:sp>
    </p:spTree>
    <p:extLst>
      <p:ext uri="{BB962C8B-B14F-4D97-AF65-F5344CB8AC3E}">
        <p14:creationId xmlns:p14="http://schemas.microsoft.com/office/powerpoint/2010/main" val="7567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Rađaju li se ljudi kao vođe?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</a:t>
            </a:r>
            <a:r>
              <a:rPr lang="hr-HR" dirty="0" err="1" smtClean="0"/>
              <a:t>sobinski</a:t>
            </a:r>
            <a:r>
              <a:rPr lang="hr-HR" dirty="0" smtClean="0"/>
              <a:t> pristup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Teorija </a:t>
            </a:r>
            <a:r>
              <a:rPr lang="hr-HR" dirty="0" smtClean="0"/>
              <a:t>velikih ljudi</a:t>
            </a:r>
          </a:p>
          <a:p>
            <a:pPr lvl="1"/>
            <a:r>
              <a:rPr lang="hr-HR" dirty="0" smtClean="0"/>
              <a:t>Inteligencija, dominantnost, samopouzdanje, energičnost i stručnost</a:t>
            </a:r>
          </a:p>
          <a:p>
            <a:pPr lvl="1"/>
            <a:r>
              <a:rPr lang="hr-HR" dirty="0" smtClean="0"/>
              <a:t>Ustrajnost, inicijativa i odgovornost </a:t>
            </a:r>
            <a:r>
              <a:rPr lang="hr-HR" sz="2000" dirty="0" smtClean="0"/>
              <a:t>(</a:t>
            </a:r>
            <a:r>
              <a:rPr lang="hr-HR" sz="2000" dirty="0" err="1" smtClean="0"/>
              <a:t>Stogdill</a:t>
            </a:r>
            <a:r>
              <a:rPr lang="hr-HR" sz="2000" dirty="0" smtClean="0"/>
              <a:t>, 1974)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36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Gen za vođenje!?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Nasljeđivanje sposobnosti vođenja kroz generacije (genotip rs4950)</a:t>
            </a:r>
          </a:p>
          <a:p>
            <a:pPr lvl="1"/>
            <a:r>
              <a:rPr lang="hr-HR" dirty="0" smtClean="0"/>
              <a:t>Vjerojatnost od 24% za nasljeđivanje predispozicije potrebne za vodstvo od roditelja </a:t>
            </a:r>
            <a:r>
              <a:rPr lang="hr-HR" sz="2000" dirty="0" smtClean="0"/>
              <a:t>(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Leadership</a:t>
            </a:r>
            <a:r>
              <a:rPr lang="hr-HR" sz="2000" dirty="0" smtClean="0"/>
              <a:t> </a:t>
            </a:r>
            <a:r>
              <a:rPr lang="hr-HR" sz="2000" dirty="0" err="1" smtClean="0"/>
              <a:t>Quarterly</a:t>
            </a:r>
            <a:r>
              <a:rPr lang="hr-HR" sz="2000" dirty="0" smtClean="0"/>
              <a:t>, 2013)</a:t>
            </a:r>
          </a:p>
          <a:p>
            <a:pPr lvl="1"/>
            <a:r>
              <a:rPr lang="hr-HR" dirty="0" smtClean="0"/>
              <a:t>U stvaranju vođe genetski faktori igraju ulogu od 30% </a:t>
            </a:r>
            <a:r>
              <a:rPr lang="hr-HR" sz="2000" dirty="0" smtClean="0"/>
              <a:t>(</a:t>
            </a:r>
            <a:r>
              <a:rPr lang="hr-HR" sz="2000" dirty="0" err="1" smtClean="0"/>
              <a:t>Avolio</a:t>
            </a:r>
            <a:r>
              <a:rPr lang="hr-HR" sz="2000" dirty="0" smtClean="0"/>
              <a:t> i </a:t>
            </a:r>
            <a:r>
              <a:rPr lang="hr-HR" sz="2000" dirty="0" err="1" smtClean="0"/>
              <a:t>Luthans</a:t>
            </a:r>
            <a:r>
              <a:rPr lang="hr-HR" sz="2000" dirty="0" smtClean="0"/>
              <a:t>, 2011)</a:t>
            </a:r>
          </a:p>
          <a:p>
            <a:pPr lvl="1"/>
            <a:endParaRPr lang="hr-HR" sz="2000" dirty="0" smtClean="0"/>
          </a:p>
          <a:p>
            <a:r>
              <a:rPr lang="hr-HR" sz="2800" dirty="0" smtClean="0"/>
              <a:t>Genetika igra ulogu u predviđanju tko će najvjerojatnije zauzeti rukovodeću poziciju i biti uspješan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6014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Gen za vođenje!?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Društveni status (obiteljska loza)</a:t>
            </a:r>
          </a:p>
          <a:p>
            <a:r>
              <a:rPr lang="hr-HR" dirty="0" smtClean="0"/>
              <a:t>Pravo prvorodstva</a:t>
            </a:r>
          </a:p>
          <a:p>
            <a:r>
              <a:rPr lang="hr-HR" dirty="0" smtClean="0"/>
              <a:t>Posebna obilježja (visina, težina, inteligencija)</a:t>
            </a:r>
          </a:p>
          <a:p>
            <a:endParaRPr lang="hr-HR" dirty="0"/>
          </a:p>
          <a:p>
            <a:r>
              <a:rPr lang="hr-HR" dirty="0" smtClean="0"/>
              <a:t>30 god. proučavanja genija (D. K. </a:t>
            </a:r>
            <a:r>
              <a:rPr lang="hr-HR" dirty="0" err="1" smtClean="0"/>
              <a:t>Simonton</a:t>
            </a:r>
            <a:r>
              <a:rPr lang="hr-HR" dirty="0" smtClean="0"/>
              <a:t>, 1992) – fizička visina!</a:t>
            </a:r>
          </a:p>
        </p:txBody>
      </p:sp>
    </p:spTree>
    <p:extLst>
      <p:ext uri="{BB962C8B-B14F-4D97-AF65-F5344CB8AC3E}">
        <p14:creationId xmlns:p14="http://schemas.microsoft.com/office/powerpoint/2010/main" val="18681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Situacijski pristup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Uspješno rukovođenje ovisi o situaciji</a:t>
            </a:r>
          </a:p>
          <a:p>
            <a:pPr lvl="1"/>
            <a:r>
              <a:rPr lang="hr-HR" dirty="0" smtClean="0"/>
              <a:t>Svatko pod određenim uvjetima može biti uspješan vođa</a:t>
            </a:r>
          </a:p>
          <a:p>
            <a:r>
              <a:rPr lang="hr-HR" dirty="0" smtClean="0"/>
              <a:t>Većina potrebnih osobina se ne nasljeđuje</a:t>
            </a:r>
          </a:p>
          <a:p>
            <a:endParaRPr lang="hr-HR" dirty="0"/>
          </a:p>
          <a:p>
            <a:r>
              <a:rPr lang="hr-HR" dirty="0" smtClean="0"/>
              <a:t>Zbog čega postoji stotine knjiga i seminara na temu rukovođenja?</a:t>
            </a:r>
          </a:p>
          <a:p>
            <a:pPr lvl="1"/>
            <a:r>
              <a:rPr lang="hr-HR" dirty="0" smtClean="0"/>
              <a:t>Jer se rukovođenje može unaprijediti učenjem i iskustvom!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6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Rađaju li se ljudi kao vođe?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352" y="1844824"/>
            <a:ext cx="7273296" cy="43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Što treba znati uspješan rukovoditelj?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Tehnička/stručna znanja</a:t>
            </a:r>
          </a:p>
          <a:p>
            <a:endParaRPr lang="hr-HR" dirty="0" smtClean="0"/>
          </a:p>
          <a:p>
            <a:r>
              <a:rPr lang="hr-HR" dirty="0" err="1" smtClean="0"/>
              <a:t>Interpersonalne</a:t>
            </a:r>
            <a:r>
              <a:rPr lang="hr-HR" dirty="0" smtClean="0"/>
              <a:t>/socijalne vještine</a:t>
            </a:r>
          </a:p>
          <a:p>
            <a:pPr lvl="1"/>
            <a:r>
              <a:rPr lang="hr-HR" dirty="0" smtClean="0"/>
              <a:t>Vještine upravljanja s ljudima</a:t>
            </a:r>
          </a:p>
          <a:p>
            <a:pPr lvl="1"/>
            <a:endParaRPr lang="hr-HR" dirty="0"/>
          </a:p>
          <a:p>
            <a:r>
              <a:rPr lang="hr-HR" dirty="0" smtClean="0"/>
              <a:t>Konceptualne </a:t>
            </a:r>
            <a:r>
              <a:rPr lang="hr-HR" dirty="0" smtClean="0"/>
              <a:t>sposobnosti</a:t>
            </a:r>
            <a:endParaRPr lang="hr-HR" dirty="0" smtClean="0"/>
          </a:p>
          <a:p>
            <a:pPr lvl="1"/>
            <a:r>
              <a:rPr lang="hr-HR" dirty="0" smtClean="0"/>
              <a:t>Vještine rada s idejama i pojmovima</a:t>
            </a:r>
          </a:p>
        </p:txBody>
      </p:sp>
    </p:spTree>
    <p:extLst>
      <p:ext uri="{BB962C8B-B14F-4D97-AF65-F5344CB8AC3E}">
        <p14:creationId xmlns:p14="http://schemas.microsoft.com/office/powerpoint/2010/main" val="30733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Tehnička znanja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Činjenična znanja o organizaciji + znanja o proizvodima i uslugama organizacije</a:t>
            </a:r>
          </a:p>
          <a:p>
            <a:endParaRPr lang="hr-HR" dirty="0"/>
          </a:p>
          <a:p>
            <a:r>
              <a:rPr lang="hr-HR" dirty="0" smtClean="0"/>
              <a:t>Stječu se formalnim obrazovanjem, dodatnom izobrazbom i radnim iskustvom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9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Konceptualne </a:t>
            </a:r>
            <a:r>
              <a:rPr lang="hr-HR" dirty="0" smtClean="0"/>
              <a:t>sposobnosti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Dobro prosuđivanje, predviđanje, intuiciju, kreativnost i sposobnost pronalaženja smisla i reda u dvosmislenim, nejasnim događajima</a:t>
            </a:r>
          </a:p>
          <a:p>
            <a:r>
              <a:rPr lang="hr-HR" dirty="0" smtClean="0"/>
              <a:t>Učinkovito planiranje, organiziranje i rješavanje problema</a:t>
            </a:r>
          </a:p>
          <a:p>
            <a:pPr lvl="1"/>
            <a:r>
              <a:rPr lang="hr-HR" dirty="0" smtClean="0"/>
              <a:t>Strateško planiranje</a:t>
            </a:r>
          </a:p>
          <a:p>
            <a:endParaRPr lang="hr-HR" dirty="0"/>
          </a:p>
          <a:p>
            <a:r>
              <a:rPr lang="hr-HR" dirty="0" smtClean="0"/>
              <a:t>Rezultat urođenih sposobnosti i opsežnog iskustva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9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Konceptualne </a:t>
            </a:r>
            <a:r>
              <a:rPr lang="hr-HR" dirty="0" smtClean="0"/>
              <a:t>sposobnosti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772816"/>
            <a:ext cx="7505700" cy="4392488"/>
          </a:xfrm>
        </p:spPr>
      </p:pic>
    </p:spTree>
    <p:extLst>
      <p:ext uri="{BB962C8B-B14F-4D97-AF65-F5344CB8AC3E}">
        <p14:creationId xmlns:p14="http://schemas.microsoft.com/office/powerpoint/2010/main" val="31129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Interpersonalne</a:t>
            </a:r>
            <a:r>
              <a:rPr lang="hr-HR" dirty="0" smtClean="0"/>
              <a:t> vještine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Vještine 21. stoljeća</a:t>
            </a:r>
          </a:p>
          <a:p>
            <a:r>
              <a:rPr lang="hr-HR" dirty="0" smtClean="0"/>
              <a:t>Znanja o ljudskom ponašanju i grupnim procesima, sposobnost razumijevanja osjećaja, stavova i motiva drugih ljudi i sposobnost jasnog i uvjerljivog komuniciranja</a:t>
            </a:r>
          </a:p>
          <a:p>
            <a:endParaRPr lang="hr-HR" dirty="0"/>
          </a:p>
          <a:p>
            <a:r>
              <a:rPr lang="hr-HR" dirty="0"/>
              <a:t>M</a:t>
            </a:r>
            <a:r>
              <a:rPr lang="hr-HR" dirty="0" smtClean="0"/>
              <a:t>ogu se </a:t>
            </a:r>
            <a:r>
              <a:rPr lang="hr-HR" dirty="0" smtClean="0"/>
              <a:t>učiti</a:t>
            </a:r>
            <a:r>
              <a:rPr lang="hr-HR" dirty="0" smtClean="0"/>
              <a:t>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74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Talentor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Dio međunarodne Talentor grupacije</a:t>
            </a:r>
          </a:p>
          <a:p>
            <a:r>
              <a:rPr lang="hr-HR" dirty="0" smtClean="0"/>
              <a:t>Posredovanje pri zapošljavanju i HR savjetovanje</a:t>
            </a:r>
          </a:p>
          <a:p>
            <a:pPr lvl="1"/>
            <a:r>
              <a:rPr lang="hr-HR" dirty="0" smtClean="0"/>
              <a:t>Selekcija putem oglašavanja ili direktna potraga</a:t>
            </a:r>
          </a:p>
          <a:p>
            <a:pPr lvl="1"/>
            <a:r>
              <a:rPr lang="hr-HR" dirty="0" smtClean="0"/>
              <a:t>Istraživanja organizacijske klime</a:t>
            </a:r>
          </a:p>
          <a:p>
            <a:pPr lvl="1"/>
            <a:r>
              <a:rPr lang="hr-HR" dirty="0" err="1" smtClean="0"/>
              <a:t>Assessment</a:t>
            </a:r>
            <a:r>
              <a:rPr lang="hr-HR" dirty="0" smtClean="0"/>
              <a:t> centri</a:t>
            </a:r>
          </a:p>
          <a:p>
            <a:pPr lvl="1"/>
            <a:r>
              <a:rPr lang="hr-HR" dirty="0" smtClean="0"/>
              <a:t>Psihologijska testiranja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08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Važnost vještina na različitim razinama rukovođenja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4320479"/>
          </a:xfrm>
        </p:spPr>
      </p:pic>
    </p:spTree>
    <p:extLst>
      <p:ext uri="{BB962C8B-B14F-4D97-AF65-F5344CB8AC3E}">
        <p14:creationId xmlns:p14="http://schemas.microsoft.com/office/powerpoint/2010/main" val="21979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Karakteristike uspješnih rukovoditelja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55" y="1772816"/>
            <a:ext cx="8088545" cy="44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„uvijek sagleda širu sliku”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i="1" dirty="0" smtClean="0"/>
              <a:t>„Ako bi mi preostao jedan sat u kojem trebam riješiti problem o kojem ovisi moj život, tada bih 40 minuta potrošio da ga proučavam, 15 minuta da ga ponovno analiziram i 5 minuta da ga riješim”</a:t>
            </a:r>
          </a:p>
          <a:p>
            <a:pPr marL="0" indent="0" algn="ctr">
              <a:buNone/>
            </a:pPr>
            <a:r>
              <a:rPr lang="hr-HR" dirty="0" smtClean="0"/>
              <a:t>Albert Einstein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02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/>
              <a:t>Koje su vještine najbitnije za uspješno rukovođenje?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3357"/>
            <a:ext cx="8229600" cy="44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Interpersonalne</a:t>
            </a:r>
            <a:r>
              <a:rPr lang="hr-HR" dirty="0" smtClean="0"/>
              <a:t> vještine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Važnije nego ikada prije!</a:t>
            </a:r>
          </a:p>
          <a:p>
            <a:pPr lvl="1"/>
            <a:r>
              <a:rPr lang="hr-HR" dirty="0" smtClean="0"/>
              <a:t>Senzibilnost za nijanse </a:t>
            </a:r>
            <a:r>
              <a:rPr lang="hr-HR" dirty="0" err="1" smtClean="0"/>
              <a:t>interpersonalne</a:t>
            </a:r>
            <a:r>
              <a:rPr lang="hr-HR" dirty="0" smtClean="0"/>
              <a:t> interakcije</a:t>
            </a:r>
          </a:p>
          <a:p>
            <a:endParaRPr lang="hr-HR" dirty="0" smtClean="0"/>
          </a:p>
          <a:p>
            <a:r>
              <a:rPr lang="hr-HR" dirty="0" smtClean="0"/>
              <a:t>Uloga rukovoditelja – razvijanje dobrih odnosa:</a:t>
            </a:r>
          </a:p>
          <a:p>
            <a:pPr lvl="1"/>
            <a:r>
              <a:rPr lang="hr-HR" dirty="0" smtClean="0"/>
              <a:t>Razvijanje i održavanje međusobnog povjerenja</a:t>
            </a:r>
          </a:p>
          <a:p>
            <a:pPr lvl="1"/>
            <a:r>
              <a:rPr lang="hr-HR" dirty="0" smtClean="0"/>
              <a:t>Inspiriranje suradnika</a:t>
            </a:r>
          </a:p>
          <a:p>
            <a:pPr lvl="1"/>
            <a:r>
              <a:rPr lang="hr-HR" dirty="0" smtClean="0"/>
              <a:t>Sposobnost izražavanja empatije</a:t>
            </a:r>
          </a:p>
          <a:p>
            <a:pPr lvl="1"/>
            <a:r>
              <a:rPr lang="hr-HR" dirty="0" smtClean="0"/>
              <a:t>Poticanje na iznošenje ideja i mišljenja</a:t>
            </a:r>
          </a:p>
          <a:p>
            <a:pPr lvl="1"/>
            <a:r>
              <a:rPr lang="hr-HR" dirty="0" smtClean="0"/>
              <a:t>Davanje povratne informacije</a:t>
            </a:r>
          </a:p>
        </p:txBody>
      </p:sp>
    </p:spTree>
    <p:extLst>
      <p:ext uri="{BB962C8B-B14F-4D97-AF65-F5344CB8AC3E}">
        <p14:creationId xmlns:p14="http://schemas.microsoft.com/office/powerpoint/2010/main" val="14648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Komunikacijske vještine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Interpersonalne</a:t>
            </a:r>
            <a:r>
              <a:rPr lang="hr-HR" dirty="0"/>
              <a:t> ≠ komunikacijske vještine</a:t>
            </a:r>
          </a:p>
          <a:p>
            <a:endParaRPr lang="hr-HR" dirty="0" smtClean="0"/>
          </a:p>
          <a:p>
            <a:r>
              <a:rPr lang="hr-HR" dirty="0" smtClean="0"/>
              <a:t>80% vremena </a:t>
            </a:r>
            <a:r>
              <a:rPr lang="hr-HR" sz="2000" dirty="0" smtClean="0"/>
              <a:t>(Rijavec i Miljković, 2007.)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Vještine jasnog oblikovanja i prenošenja misli, ideja i poruka drugima usmeno i u pisanom obliku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69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ovim ljudima?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826"/>
            <a:ext cx="3677925" cy="232417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9989"/>
            <a:ext cx="3815916" cy="25439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45160" cy="29039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33933"/>
            <a:ext cx="3054315" cy="25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Može li introvert biti uspješan </a:t>
            </a:r>
            <a:r>
              <a:rPr lang="hr-HR" dirty="0" smtClean="0"/>
              <a:t>rukovoditelj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40% </a:t>
            </a:r>
            <a:r>
              <a:rPr lang="hr-HR" dirty="0" smtClean="0"/>
              <a:t>ljudi na rukovodećim pozicijama </a:t>
            </a:r>
            <a:r>
              <a:rPr lang="hr-HR" sz="2000" dirty="0" smtClean="0"/>
              <a:t>(J. </a:t>
            </a:r>
            <a:r>
              <a:rPr lang="hr-HR" sz="2000" dirty="0" err="1" smtClean="0"/>
              <a:t>Kahnweiler</a:t>
            </a:r>
            <a:r>
              <a:rPr lang="hr-HR" sz="2000" dirty="0" smtClean="0"/>
              <a:t> –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Introverted</a:t>
            </a:r>
            <a:r>
              <a:rPr lang="hr-HR" sz="2000" dirty="0" smtClean="0"/>
              <a:t> Leader)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Više slušaju i promišljaju</a:t>
            </a:r>
          </a:p>
          <a:p>
            <a:r>
              <a:rPr lang="hr-HR" dirty="0" smtClean="0"/>
              <a:t>Manje skloni pretjeranim rizicima</a:t>
            </a:r>
          </a:p>
          <a:p>
            <a:r>
              <a:rPr lang="hr-HR" dirty="0" smtClean="0"/>
              <a:t>Pokazuju mirnoću i samopouzdanje u kriznim situacijama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11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Kako se treba ponašati uspješan rukovoditelj?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err="1" smtClean="0"/>
              <a:t>Fiedlerov</a:t>
            </a:r>
            <a:r>
              <a:rPr lang="hr-HR" dirty="0" smtClean="0"/>
              <a:t> model rukovođenja</a:t>
            </a:r>
          </a:p>
          <a:p>
            <a:pPr lvl="1"/>
            <a:r>
              <a:rPr lang="hr-HR" dirty="0" smtClean="0"/>
              <a:t>Ponašanje usmjereno na ljude/odnose</a:t>
            </a:r>
          </a:p>
          <a:p>
            <a:pPr lvl="1"/>
            <a:r>
              <a:rPr lang="hr-HR" dirty="0" smtClean="0"/>
              <a:t>Ponašanje usmjereno na </a:t>
            </a:r>
            <a:r>
              <a:rPr lang="hr-HR" dirty="0" smtClean="0"/>
              <a:t>zadatke/posao</a:t>
            </a:r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0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Fiedlerov</a:t>
            </a:r>
            <a:r>
              <a:rPr lang="hr-HR" dirty="0"/>
              <a:t> model rukovođenja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7931224" cy="4464496"/>
          </a:xfrm>
        </p:spPr>
        <p:txBody>
          <a:bodyPr/>
          <a:lstStyle/>
          <a:p>
            <a:r>
              <a:rPr lang="hr-HR" dirty="0" smtClean="0"/>
              <a:t>Orijentiranost na ljude</a:t>
            </a:r>
          </a:p>
          <a:p>
            <a:pPr lvl="1"/>
            <a:r>
              <a:rPr lang="hr-HR" dirty="0" smtClean="0"/>
              <a:t>Davanje podrške (tzv. </a:t>
            </a:r>
            <a:r>
              <a:rPr lang="hr-HR" dirty="0" err="1" smtClean="0"/>
              <a:t>suportivno</a:t>
            </a:r>
            <a:r>
              <a:rPr lang="hr-HR" dirty="0" smtClean="0"/>
              <a:t> rukovođenje)</a:t>
            </a:r>
          </a:p>
          <a:p>
            <a:pPr lvl="1"/>
            <a:r>
              <a:rPr lang="hr-HR" dirty="0" smtClean="0"/>
              <a:t>Poticanje razvoja</a:t>
            </a:r>
          </a:p>
          <a:p>
            <a:pPr lvl="2"/>
            <a:r>
              <a:rPr lang="hr-HR" dirty="0" smtClean="0"/>
              <a:t>Podučavanje, mentorstvo i profesionalno savjetovanje</a:t>
            </a:r>
          </a:p>
          <a:p>
            <a:pPr lvl="1"/>
            <a:r>
              <a:rPr lang="hr-HR" dirty="0" smtClean="0"/>
              <a:t>Odavanje priznanja</a:t>
            </a:r>
          </a:p>
          <a:p>
            <a:pPr lvl="2"/>
            <a:r>
              <a:rPr lang="hr-HR" dirty="0" smtClean="0"/>
              <a:t>Pohvale, nagrade i ceremonije</a:t>
            </a:r>
          </a:p>
        </p:txBody>
      </p:sp>
    </p:spTree>
    <p:extLst>
      <p:ext uri="{BB962C8B-B14F-4D97-AF65-F5344CB8AC3E}">
        <p14:creationId xmlns:p14="http://schemas.microsoft.com/office/powerpoint/2010/main" val="4245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Naši uredi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5767761" y="2464447"/>
            <a:ext cx="3144341" cy="591839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5690230" y="2464447"/>
            <a:ext cx="3934966" cy="59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600" dirty="0" smtClean="0">
                <a:solidFill>
                  <a:srgbClr val="45514F"/>
                </a:solidFill>
              </a:rPr>
              <a:t>20</a:t>
            </a:r>
            <a:r>
              <a:rPr lang="hr-HR" sz="2600" dirty="0">
                <a:solidFill>
                  <a:srgbClr val="45514F"/>
                </a:solidFill>
              </a:rPr>
              <a:t> </a:t>
            </a:r>
            <a:r>
              <a:rPr lang="hr-HR" sz="2600" dirty="0" smtClean="0">
                <a:solidFill>
                  <a:srgbClr val="45514F"/>
                </a:solidFill>
              </a:rPr>
              <a:t>država</a:t>
            </a:r>
            <a:endParaRPr lang="en-US" sz="2600" cap="small" dirty="0" smtClean="0">
              <a:solidFill>
                <a:srgbClr val="45514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48139" y="3140968"/>
            <a:ext cx="3144341" cy="591839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691014" y="3177555"/>
            <a:ext cx="3201466" cy="59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rgbClr val="45514F"/>
                </a:solidFill>
              </a:rPr>
              <a:t>2</a:t>
            </a:r>
            <a:r>
              <a:rPr lang="hr-HR" sz="2600" dirty="0" smtClean="0">
                <a:solidFill>
                  <a:srgbClr val="45514F"/>
                </a:solidFill>
              </a:rPr>
              <a:t>7 ureda</a:t>
            </a:r>
            <a:endParaRPr lang="en-US" sz="2600" cap="small" dirty="0" smtClean="0">
              <a:solidFill>
                <a:srgbClr val="45514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48138" y="3789040"/>
            <a:ext cx="3144342" cy="648072"/>
          </a:xfrm>
          <a:prstGeom prst="rect">
            <a:avLst/>
          </a:prstGeom>
          <a:solidFill>
            <a:srgbClr val="E7E64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691014" y="3845273"/>
            <a:ext cx="3452986" cy="59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cap="small" dirty="0" smtClean="0">
                <a:solidFill>
                  <a:srgbClr val="45514F"/>
                </a:solidFill>
              </a:rPr>
              <a:t>100+ </a:t>
            </a:r>
            <a:r>
              <a:rPr lang="hr-HR" sz="2600" cap="small" dirty="0" smtClean="0">
                <a:solidFill>
                  <a:srgbClr val="45514F"/>
                </a:solidFill>
              </a:rPr>
              <a:t>konzultanata</a:t>
            </a:r>
            <a:endParaRPr lang="en-US" sz="2600" cap="small" dirty="0" smtClean="0">
              <a:solidFill>
                <a:srgbClr val="45514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628800"/>
            <a:ext cx="4211960" cy="830997"/>
          </a:xfrm>
          <a:prstGeom prst="rect">
            <a:avLst/>
          </a:prstGeom>
          <a:solidFill>
            <a:srgbClr val="0061A6"/>
          </a:solidFill>
        </p:spPr>
        <p:txBody>
          <a:bodyPr wrap="square">
            <a:spAutoFit/>
          </a:bodyPr>
          <a:lstStyle/>
          <a:p>
            <a:pPr marL="88900" defTabSz="449263">
              <a:buClr>
                <a:srgbClr val="000000"/>
              </a:buClr>
              <a:buSzPct val="100000"/>
              <a:defRPr/>
            </a:pP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Austria,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Bosina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Herzegovina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Czech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Estonia,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Germany, Kosovo,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Montenegro,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Romania, </a:t>
            </a:r>
            <a:r>
              <a:rPr lang="de-AT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lang="de-AT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Ukraine </a:t>
            </a:r>
            <a:endParaRPr lang="de-AT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Fiedlerov</a:t>
            </a:r>
            <a:r>
              <a:rPr lang="hr-HR" dirty="0"/>
              <a:t> model rukovođenja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Orijentiranost na zadatak</a:t>
            </a:r>
          </a:p>
          <a:p>
            <a:pPr lvl="1"/>
            <a:r>
              <a:rPr lang="hr-HR" dirty="0"/>
              <a:t>Planiranje radnih </a:t>
            </a:r>
            <a:r>
              <a:rPr lang="hr-HR" dirty="0" smtClean="0"/>
              <a:t>aktivnosti</a:t>
            </a:r>
          </a:p>
          <a:p>
            <a:pPr lvl="1"/>
            <a:r>
              <a:rPr lang="hr-HR" dirty="0" smtClean="0"/>
              <a:t>Objašnjavanje </a:t>
            </a:r>
            <a:r>
              <a:rPr lang="hr-HR" dirty="0"/>
              <a:t>uloga i </a:t>
            </a:r>
            <a:r>
              <a:rPr lang="hr-HR" dirty="0" smtClean="0"/>
              <a:t>ciljeva</a:t>
            </a:r>
          </a:p>
          <a:p>
            <a:pPr lvl="2"/>
            <a:r>
              <a:rPr lang="hr-HR" dirty="0" smtClean="0"/>
              <a:t>Zaposlenik mora razumjeti koje obaveze, funkcije i aktivnosti zahtijeva neki posao i kakvi se rezultati očekuju</a:t>
            </a:r>
            <a:endParaRPr lang="hr-HR" dirty="0"/>
          </a:p>
          <a:p>
            <a:pPr lvl="1"/>
            <a:r>
              <a:rPr lang="hr-HR" dirty="0"/>
              <a:t>Praćenje i nadgledanje </a:t>
            </a:r>
            <a:r>
              <a:rPr lang="hr-HR" dirty="0" smtClean="0"/>
              <a:t>postignuća</a:t>
            </a:r>
          </a:p>
          <a:p>
            <a:pPr lvl="2"/>
            <a:r>
              <a:rPr lang="hr-HR" dirty="0" smtClean="0"/>
              <a:t>Daje mnoštvo informacija koje su potrebne za planiranje i rješavanje problema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23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 čemu brine </a:t>
            </a:r>
            <a:r>
              <a:rPr lang="hr-HR" dirty="0" smtClean="0"/>
              <a:t>uspješan rukovoditelj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34" y="1700808"/>
            <a:ext cx="7597931" cy="45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Motivacija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Svakog čovjeka privlače neki ciljevi</a:t>
            </a:r>
          </a:p>
          <a:p>
            <a:r>
              <a:rPr lang="hr-HR" dirty="0" smtClean="0"/>
              <a:t>Rukovoditelj treba prepoznati glavne ciljeve svojih zaposlenika </a:t>
            </a:r>
          </a:p>
          <a:p>
            <a:endParaRPr lang="hr-HR" dirty="0"/>
          </a:p>
          <a:p>
            <a:r>
              <a:rPr lang="hr-HR" dirty="0" smtClean="0"/>
              <a:t>O motivaciji ovisi što će čovjek raditi, koliko će se jako truditi da bi obavio posao i koliko će dugo ustrajati u radu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Maslow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85565" cy="4751933"/>
          </a:xfrm>
        </p:spPr>
      </p:pic>
    </p:spTree>
    <p:extLst>
      <p:ext uri="{BB962C8B-B14F-4D97-AF65-F5344CB8AC3E}">
        <p14:creationId xmlns:p14="http://schemas.microsoft.com/office/powerpoint/2010/main" val="18442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Motivacija i novac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 je novac doista važan?</a:t>
            </a:r>
          </a:p>
          <a:p>
            <a:endParaRPr lang="hr-HR" dirty="0" smtClean="0"/>
          </a:p>
          <a:p>
            <a:pPr lvl="1"/>
            <a:r>
              <a:rPr lang="hr-HR" dirty="0" smtClean="0"/>
              <a:t>Kad ga nema</a:t>
            </a:r>
          </a:p>
          <a:p>
            <a:pPr lvl="1"/>
            <a:r>
              <a:rPr lang="hr-HR" dirty="0" smtClean="0"/>
              <a:t>Kad njime možemo promijeniti životni stil</a:t>
            </a:r>
          </a:p>
          <a:p>
            <a:pPr lvl="1"/>
            <a:r>
              <a:rPr lang="hr-HR" dirty="0" smtClean="0"/>
              <a:t>Kad je povezan s učinkom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3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/>
              <a:t>Što ljude motivira za rad na rukovodećim pozicijama?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3357"/>
            <a:ext cx="8229600" cy="44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Najuspješniji rukovoditelji:</a:t>
            </a:r>
          </a:p>
          <a:p>
            <a:pPr lvl="1"/>
            <a:r>
              <a:rPr lang="hr-HR" dirty="0" smtClean="0"/>
              <a:t>Geni + iskustvo (učenje)</a:t>
            </a:r>
          </a:p>
          <a:p>
            <a:pPr lvl="1"/>
            <a:endParaRPr lang="hr-HR" dirty="0"/>
          </a:p>
          <a:p>
            <a:r>
              <a:rPr lang="hr-HR" dirty="0" err="1" smtClean="0"/>
              <a:t>Interpersonalne</a:t>
            </a:r>
            <a:r>
              <a:rPr lang="hr-HR" dirty="0" smtClean="0"/>
              <a:t> vještine!</a:t>
            </a:r>
            <a:endParaRPr lang="hr-HR" dirty="0"/>
          </a:p>
          <a:p>
            <a:endParaRPr lang="hr-HR" dirty="0" smtClean="0"/>
          </a:p>
          <a:p>
            <a:r>
              <a:rPr lang="hr-HR" dirty="0" err="1" smtClean="0"/>
              <a:t>Suportivno</a:t>
            </a:r>
            <a:r>
              <a:rPr lang="hr-HR" dirty="0" smtClean="0"/>
              <a:t> rukovođenje i praćenje postignuća!</a:t>
            </a:r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8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8" y="3068960"/>
            <a:ext cx="7931224" cy="1357611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„Ljudi dolaze u firmu zbog firme, a odlaze iz firme zbog šefa”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8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841" y="3212976"/>
            <a:ext cx="82296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Pitanja?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864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137" y="332656"/>
            <a:ext cx="8229600" cy="1143000"/>
          </a:xfrm>
        </p:spPr>
        <p:txBody>
          <a:bodyPr/>
          <a:lstStyle/>
          <a:p>
            <a:r>
              <a:rPr lang="hr-HR" dirty="0" smtClean="0"/>
              <a:t>Okrugli stol: menadžeri vs. lideri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4176464"/>
          </a:xfrm>
        </p:spPr>
      </p:pic>
    </p:spTree>
    <p:extLst>
      <p:ext uri="{BB962C8B-B14F-4D97-AF65-F5344CB8AC3E}">
        <p14:creationId xmlns:p14="http://schemas.microsoft.com/office/powerpoint/2010/main" val="2505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Anketa „Vođe se (ne) rađaju”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„Koje su to osobine i vještine ključne za uspješno rukovođenje i mogu li se naučiti?”</a:t>
            </a:r>
          </a:p>
          <a:p>
            <a:endParaRPr lang="hr-HR" dirty="0" smtClean="0"/>
          </a:p>
          <a:p>
            <a:r>
              <a:rPr lang="hr-HR" dirty="0" smtClean="0"/>
              <a:t>U suradnji s portalom posao.hr i Hrvatskom udrugom poslodavaca</a:t>
            </a:r>
          </a:p>
          <a:p>
            <a:endParaRPr lang="hr-HR" dirty="0"/>
          </a:p>
          <a:p>
            <a:r>
              <a:rPr lang="hr-HR" dirty="0" smtClean="0"/>
              <a:t>339 sudionika</a:t>
            </a:r>
          </a:p>
          <a:p>
            <a:r>
              <a:rPr lang="hr-HR" dirty="0" smtClean="0"/>
              <a:t>144 M + 195 Ž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37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6388" y="2636912"/>
            <a:ext cx="7931224" cy="997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Zahvaljujemo Vam se na dolasku!</a:t>
            </a:r>
            <a:endParaRPr lang="hr-HR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831632" y="450912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Martina Jurković</a:t>
            </a:r>
          </a:p>
          <a:p>
            <a:r>
              <a:rPr lang="hr-HR" dirty="0">
                <a:hlinkClick r:id="rId2"/>
              </a:rPr>
              <a:t>m</a:t>
            </a:r>
            <a:r>
              <a:rPr lang="hr-HR" dirty="0" smtClean="0">
                <a:hlinkClick r:id="rId2"/>
              </a:rPr>
              <a:t>artina.jurkovic@talentor.com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Maja Bekić</a:t>
            </a:r>
          </a:p>
          <a:p>
            <a:r>
              <a:rPr lang="hr-HR" dirty="0" smtClean="0">
                <a:hlinkClick r:id="rId3"/>
              </a:rPr>
              <a:t>maja.bekic@talentor.com</a:t>
            </a:r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66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Karakteristike uzorka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14" y="1811070"/>
            <a:ext cx="4606838" cy="3960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25" y="1811070"/>
            <a:ext cx="458458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Karakteristike uzorka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381947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3357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Karakteristike uzorka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698" y="1757909"/>
            <a:ext cx="8229600" cy="4407395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7909"/>
            <a:ext cx="8229600" cy="44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algn="ctr"/>
            <a:r>
              <a:rPr lang="hr-HR" sz="2800" dirty="0"/>
              <a:t>"Jesu li karakteristike potrebne za </a:t>
            </a:r>
            <a:r>
              <a:rPr lang="hr-HR" sz="2800" dirty="0" smtClean="0"/>
              <a:t>uspješno rukovođenje </a:t>
            </a:r>
            <a:r>
              <a:rPr lang="hr-HR" sz="2800" dirty="0"/>
              <a:t>određene rođenjem ili se mogu naučiti kroz obrazovanje i iskustvo?"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704856" cy="4320480"/>
          </a:xfrm>
        </p:spPr>
      </p:pic>
    </p:spTree>
    <p:extLst>
      <p:ext uri="{BB962C8B-B14F-4D97-AF65-F5344CB8AC3E}">
        <p14:creationId xmlns:p14="http://schemas.microsoft.com/office/powerpoint/2010/main" val="26167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Rukovođenje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Postoji gotovo toliko definicija rukovođenja koliko i osoba koje su ga pokušale definirati </a:t>
            </a:r>
            <a:r>
              <a:rPr lang="hr-HR" sz="2000" dirty="0" smtClean="0"/>
              <a:t>(</a:t>
            </a:r>
            <a:r>
              <a:rPr lang="hr-HR" sz="2000" dirty="0" err="1" smtClean="0"/>
              <a:t>Stogdill</a:t>
            </a:r>
            <a:r>
              <a:rPr lang="hr-HR" sz="2000" dirty="0" smtClean="0"/>
              <a:t>, 1974)</a:t>
            </a:r>
          </a:p>
          <a:p>
            <a:endParaRPr lang="hr-HR" dirty="0"/>
          </a:p>
          <a:p>
            <a:r>
              <a:rPr lang="hr-HR" dirty="0" smtClean="0"/>
              <a:t>„Rukovođenje </a:t>
            </a:r>
            <a:r>
              <a:rPr lang="hr-HR" dirty="0" smtClean="0"/>
              <a:t>je sposobnost nekog pojedinca da </a:t>
            </a:r>
            <a:r>
              <a:rPr lang="hr-HR" b="1" dirty="0" smtClean="0"/>
              <a:t>utječe, motivira i osposobi </a:t>
            </a:r>
            <a:r>
              <a:rPr lang="hr-HR" dirty="0" smtClean="0"/>
              <a:t>druge da pridonose učinkovitosti i uspjehu organizacije” </a:t>
            </a:r>
            <a:r>
              <a:rPr lang="hr-HR" sz="2000" dirty="0" smtClean="0"/>
              <a:t>(</a:t>
            </a:r>
            <a:r>
              <a:rPr lang="hr-HR" sz="2000" dirty="0" err="1" smtClean="0"/>
              <a:t>House</a:t>
            </a:r>
            <a:r>
              <a:rPr lang="hr-HR" sz="2000" dirty="0" smtClean="0"/>
              <a:t> i sur., 1999)</a:t>
            </a:r>
          </a:p>
          <a:p>
            <a:endParaRPr lang="hr-HR" sz="2400" dirty="0"/>
          </a:p>
          <a:p>
            <a:r>
              <a:rPr lang="hr-HR" sz="2400" dirty="0" smtClean="0"/>
              <a:t>2 pristupa rukovođenju (</a:t>
            </a:r>
            <a:r>
              <a:rPr lang="hr-HR" sz="2400" dirty="0" err="1" smtClean="0"/>
              <a:t>osobinski</a:t>
            </a:r>
            <a:r>
              <a:rPr lang="hr-HR" sz="2400" dirty="0" smtClean="0"/>
              <a:t> vs. situacijski)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397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625F273F76147A8C1661293084A59" ma:contentTypeVersion="3" ma:contentTypeDescription="Create a new document." ma:contentTypeScope="" ma:versionID="b6d62a186afb08d7a535f4ae56b3475c">
  <xsd:schema xmlns:xsd="http://www.w3.org/2001/XMLSchema" xmlns:xs="http://www.w3.org/2001/XMLSchema" xmlns:p="http://schemas.microsoft.com/office/2006/metadata/properties" xmlns:ns2="823cb335-f1eb-47fb-b279-f4e617dff204" xmlns:ns3="6f144abb-c7b3-40a2-8f3f-d36a3662132d" targetNamespace="http://schemas.microsoft.com/office/2006/metadata/properties" ma:root="true" ma:fieldsID="ea311caa400c29f4c79c813d04eef150" ns2:_="" ns3:_="">
    <xsd:import namespace="823cb335-f1eb-47fb-b279-f4e617dff204"/>
    <xsd:import namespace="6f144abb-c7b3-40a2-8f3f-d36a366213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cb335-f1eb-47fb-b279-f4e617dff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4abb-c7b3-40a2-8f3f-d36a3662132d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3cb335-f1eb-47fb-b279-f4e617dff20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EA177EA-6531-4DE3-959C-2BFD8504C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6A7BA-870D-4734-BB83-CC24DD657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cb335-f1eb-47fb-b279-f4e617dff204"/>
    <ds:schemaRef ds:uri="6f144abb-c7b3-40a2-8f3f-d36a36621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BDFFC3-6032-429C-8EA9-9851A86AE559}">
  <ds:schemaRefs>
    <ds:schemaRef ds:uri="6f144abb-c7b3-40a2-8f3f-d36a3662132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23cb335-f1eb-47fb-b279-f4e617dff20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981</Words>
  <Application>Microsoft Office PowerPoint</Application>
  <PresentationFormat>On-screen Show (4:3)</PresentationFormat>
  <Paragraphs>190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HurmeGeometricSans3 Regular</vt:lpstr>
      <vt:lpstr>Larissa</vt:lpstr>
      <vt:lpstr>Prilagođeni dizajn</vt:lpstr>
      <vt:lpstr>1_Larissa</vt:lpstr>
      <vt:lpstr>PowerPoint Presentation</vt:lpstr>
      <vt:lpstr>Talentor Hrvatska</vt:lpstr>
      <vt:lpstr>Naši uredi</vt:lpstr>
      <vt:lpstr>Anketa „Vođe se (ne) rađaju”</vt:lpstr>
      <vt:lpstr>Karakteristike uzorka</vt:lpstr>
      <vt:lpstr>Karakteristike uzorka</vt:lpstr>
      <vt:lpstr>Karakteristike uzorka</vt:lpstr>
      <vt:lpstr>"Jesu li karakteristike potrebne za uspješno rukovođenje određene rođenjem ili se mogu naučiti kroz obrazovanje i iskustvo?"</vt:lpstr>
      <vt:lpstr>Rukovođenje </vt:lpstr>
      <vt:lpstr>Rađaju li se ljudi kao vođe?</vt:lpstr>
      <vt:lpstr>Gen za vođenje!?</vt:lpstr>
      <vt:lpstr>Gen za vođenje!?</vt:lpstr>
      <vt:lpstr>Situacijski pristup</vt:lpstr>
      <vt:lpstr>Rađaju li se ljudi kao vođe?</vt:lpstr>
      <vt:lpstr>Što treba znati uspješan rukovoditelj?</vt:lpstr>
      <vt:lpstr>Tehnička znanja</vt:lpstr>
      <vt:lpstr>Konceptualne sposobnosti</vt:lpstr>
      <vt:lpstr>Konceptualne sposobnosti</vt:lpstr>
      <vt:lpstr>Interpersonalne vještine</vt:lpstr>
      <vt:lpstr>Važnost vještina na različitim razinama rukovođenja</vt:lpstr>
      <vt:lpstr>Karakteristike uspješnih rukovoditelja</vt:lpstr>
      <vt:lpstr>„uvijek sagleda širu sliku”</vt:lpstr>
      <vt:lpstr>Koje su vještine najbitnije za uspješno rukovođenje?</vt:lpstr>
      <vt:lpstr>Interpersonalne vještine</vt:lpstr>
      <vt:lpstr>Komunikacijske vještine</vt:lpstr>
      <vt:lpstr>Što je zajedničko ovim ljudima?</vt:lpstr>
      <vt:lpstr>Može li introvert biti uspješan rukovoditelj?</vt:lpstr>
      <vt:lpstr>Kako se treba ponašati uspješan rukovoditelj?</vt:lpstr>
      <vt:lpstr>Fiedlerov model rukovođenja </vt:lpstr>
      <vt:lpstr>Fiedlerov model rukovođenja</vt:lpstr>
      <vt:lpstr>O čemu brine uspješan rukovoditelj?</vt:lpstr>
      <vt:lpstr>Motivacija </vt:lpstr>
      <vt:lpstr>Maslow </vt:lpstr>
      <vt:lpstr>Motivacija i novac</vt:lpstr>
      <vt:lpstr>Što ljude motivira za rad na rukovodećim pozicijama?</vt:lpstr>
      <vt:lpstr>Zaključak</vt:lpstr>
      <vt:lpstr>PowerPoint Presentation</vt:lpstr>
      <vt:lpstr>PowerPoint Presentation</vt:lpstr>
      <vt:lpstr>Okrugli stol: menadžeri vs. lideri</vt:lpstr>
      <vt:lpstr>PowerPoint Presentation</vt:lpstr>
    </vt:vector>
  </TitlesOfParts>
  <Company>ePunkt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Wimmer</dc:creator>
  <cp:lastModifiedBy>MajNik</cp:lastModifiedBy>
  <cp:revision>210</cp:revision>
  <dcterms:created xsi:type="dcterms:W3CDTF">2014-12-30T08:32:21Z</dcterms:created>
  <dcterms:modified xsi:type="dcterms:W3CDTF">2015-12-09T22:35:41Z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0x010100F78625F273F76147A8C1661293084A59</vt:lpwstr>
  </property>
</Properties>
</file>